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embeddedFontLst>
    <p:embeddedFont>
      <p:font typeface="Lato"/>
      <p:regular r:id="rId17"/>
      <p:bold r:id="rId18"/>
      <p:italic r:id="rId19"/>
      <p:boldItalic r:id="rId20"/>
    </p:embeddedFont>
    <p:embeddedFont>
      <p:font typeface="Open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Italic.fntdata"/><Relationship Id="rId11" Type="http://schemas.openxmlformats.org/officeDocument/2006/relationships/slide" Target="slides/slide5.xml"/><Relationship Id="rId22" Type="http://schemas.openxmlformats.org/officeDocument/2006/relationships/font" Target="fonts/OpenSans-bold.fntdata"/><Relationship Id="rId10" Type="http://schemas.openxmlformats.org/officeDocument/2006/relationships/slide" Target="slides/slide4.xml"/><Relationship Id="rId21" Type="http://schemas.openxmlformats.org/officeDocument/2006/relationships/font" Target="fonts/OpenSans-regular.fntdata"/><Relationship Id="rId13" Type="http://schemas.openxmlformats.org/officeDocument/2006/relationships/slide" Target="slides/slide7.xml"/><Relationship Id="rId24" Type="http://schemas.openxmlformats.org/officeDocument/2006/relationships/font" Target="fonts/OpenSans-boldItalic.fntdata"/><Relationship Id="rId12" Type="http://schemas.openxmlformats.org/officeDocument/2006/relationships/slide" Target="slides/slide6.xml"/><Relationship Id="rId23" Type="http://schemas.openxmlformats.org/officeDocument/2006/relationships/font" Target="fonts/OpenSa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Lato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Lato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Lat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bc775379a7_2_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g3bc775379a7_2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bc775379a7_2_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g3bc775379a7_2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bc775379a7_2_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g3bc775379a7_2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bc775379a7_2_9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g3bc775379a7_2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bc775379a7_2_1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g3bc775379a7_2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bc775379a7_2_1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g3bc775379a7_2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bc775379a7_2_1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3bc775379a7_2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bc775379a7_2_1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g3bc775379a7_2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bc775379a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3bc775379a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bc775379a7_2_1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g3bc775379a7_2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5" name="Google Shape;65;p1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2" name="Google Shape;72;p1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0" name="Google Shape;80;p2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1" name="Google Shape;81;p2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8" name="Google Shape;88;p2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9" name="Google Shape;8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8.jpg"/><Relationship Id="rId5" Type="http://schemas.openxmlformats.org/officeDocument/2006/relationships/image" Target="../media/image1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4.jpg"/><Relationship Id="rId5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5.jpg"/><Relationship Id="rId5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9.jpg"/><Relationship Id="rId5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1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0.jpg"/><Relationship Id="rId5" Type="http://schemas.openxmlformats.org/officeDocument/2006/relationships/image" Target="../media/image1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3.jpg"/><Relationship Id="rId5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2.jpg"/><Relationship Id="rId5" Type="http://schemas.openxmlformats.org/officeDocument/2006/relationships/hyperlink" Target="https://docs.google.com/spreadsheets/d/1MZJ-hQvlI_5UhS61ymoGrDeWvA0EP7_A-Rnd3E2gNUY/edit?usp=sharing" TargetMode="External"/><Relationship Id="rId6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4"/>
          <p:cNvSpPr txBox="1"/>
          <p:nvPr>
            <p:ph idx="1" type="subTitle"/>
          </p:nvPr>
        </p:nvSpPr>
        <p:spPr>
          <a:xfrm>
            <a:off x="662200" y="1304550"/>
            <a:ext cx="7869300" cy="5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529"/>
              <a:buNone/>
            </a:pPr>
            <a:r>
              <a:rPr b="1" lang="en" sz="2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Volunteering calendar 2026</a:t>
            </a:r>
            <a:endParaRPr b="1" sz="2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p24"/>
          <p:cNvSpPr/>
          <p:nvPr/>
        </p:nvSpPr>
        <p:spPr>
          <a:xfrm rot="-5400000">
            <a:off x="-553950" y="4234350"/>
            <a:ext cx="1285500" cy="177600"/>
          </a:xfrm>
          <a:prstGeom prst="rect">
            <a:avLst/>
          </a:prstGeom>
          <a:solidFill>
            <a:srgbClr val="FCB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4"/>
          <p:cNvSpPr/>
          <p:nvPr/>
        </p:nvSpPr>
        <p:spPr>
          <a:xfrm rot="-5400000">
            <a:off x="-553950" y="2974132"/>
            <a:ext cx="1285500" cy="177600"/>
          </a:xfrm>
          <a:prstGeom prst="rect">
            <a:avLst/>
          </a:prstGeom>
          <a:solidFill>
            <a:srgbClr val="003C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4"/>
          <p:cNvSpPr/>
          <p:nvPr/>
        </p:nvSpPr>
        <p:spPr>
          <a:xfrm>
            <a:off x="0" y="4965900"/>
            <a:ext cx="1285500" cy="177600"/>
          </a:xfrm>
          <a:prstGeom prst="rect">
            <a:avLst/>
          </a:prstGeom>
          <a:solidFill>
            <a:srgbClr val="DC00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4"/>
          <p:cNvSpPr/>
          <p:nvPr/>
        </p:nvSpPr>
        <p:spPr>
          <a:xfrm>
            <a:off x="1285500" y="4965900"/>
            <a:ext cx="1285500" cy="177600"/>
          </a:xfrm>
          <a:prstGeom prst="rect">
            <a:avLst/>
          </a:prstGeom>
          <a:solidFill>
            <a:srgbClr val="4AA2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2034" y="2006475"/>
            <a:ext cx="2077242" cy="1038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/>
          <p:nvPr/>
        </p:nvSpPr>
        <p:spPr>
          <a:xfrm rot="-5400000">
            <a:off x="-553950" y="4234350"/>
            <a:ext cx="1285500" cy="177600"/>
          </a:xfrm>
          <a:prstGeom prst="rect">
            <a:avLst/>
          </a:prstGeom>
          <a:solidFill>
            <a:srgbClr val="FCB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5"/>
          <p:cNvSpPr/>
          <p:nvPr/>
        </p:nvSpPr>
        <p:spPr>
          <a:xfrm rot="-5400000">
            <a:off x="-553950" y="2974132"/>
            <a:ext cx="1285500" cy="177600"/>
          </a:xfrm>
          <a:prstGeom prst="rect">
            <a:avLst/>
          </a:prstGeom>
          <a:solidFill>
            <a:srgbClr val="003C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0" y="4965900"/>
            <a:ext cx="1285500" cy="177600"/>
          </a:xfrm>
          <a:prstGeom prst="rect">
            <a:avLst/>
          </a:prstGeom>
          <a:solidFill>
            <a:srgbClr val="DC00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1285500" y="4965900"/>
            <a:ext cx="1285500" cy="177600"/>
          </a:xfrm>
          <a:prstGeom prst="rect">
            <a:avLst/>
          </a:prstGeom>
          <a:solidFill>
            <a:srgbClr val="4AA2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 txBox="1"/>
          <p:nvPr/>
        </p:nvSpPr>
        <p:spPr>
          <a:xfrm>
            <a:off x="311700" y="445025"/>
            <a:ext cx="7344000" cy="3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Education</a:t>
            </a:r>
            <a:endParaRPr b="1" i="0" sz="16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1" name="Google Shape;111;p25"/>
          <p:cNvSpPr txBox="1"/>
          <p:nvPr/>
        </p:nvSpPr>
        <p:spPr>
          <a:xfrm>
            <a:off x="311700" y="771500"/>
            <a:ext cx="7771800" cy="1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Empowering Minds. Enabling Futures.</a:t>
            </a:r>
            <a:endParaRPr b="0" i="0" sz="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83500" y="150875"/>
            <a:ext cx="753600" cy="3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 txBox="1"/>
          <p:nvPr/>
        </p:nvSpPr>
        <p:spPr>
          <a:xfrm>
            <a:off x="311700" y="1109250"/>
            <a:ext cx="4408200" cy="14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Objective: </a:t>
            </a:r>
            <a:br>
              <a:rPr b="0" i="0" lang="en" sz="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Enable volunteers to support learning, curiosity, and future readiness among children and youth, especially from underserved communities.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Activities in this category focus on foundational learning, STEM exposure, reading habits, career awareness, and life skills through engaging, hands-on formats.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311700" y="3172800"/>
            <a:ext cx="4408200" cy="10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Top Volunteering Activities</a:t>
            </a:r>
            <a:br>
              <a:rPr b="0" i="0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STEM Demo Day using low-cost experiments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Reading Habit Drive in Government Schools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Create STEAM Kits to Spark Curiosity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Career Readiness Kits for Underserved Youth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5249600" y="4291113"/>
            <a:ext cx="2607000" cy="294300"/>
          </a:xfrm>
          <a:prstGeom prst="rect">
            <a:avLst/>
          </a:prstGeom>
          <a:solidFill>
            <a:srgbClr val="DC00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Avg. Budget: ₹ 17,000 - 35,000  / Activity</a:t>
            </a:r>
            <a:endParaRPr b="1" i="0" sz="7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5249600" y="4668388"/>
            <a:ext cx="2607000" cy="2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1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Note: </a:t>
            </a:r>
            <a:r>
              <a:rPr b="0" i="1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Budget varies as per the activity, participants and duration</a:t>
            </a:r>
            <a:endParaRPr b="0" i="1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7" name="Google Shape;117;p25"/>
          <p:cNvSpPr txBox="1"/>
          <p:nvPr/>
        </p:nvSpPr>
        <p:spPr>
          <a:xfrm>
            <a:off x="311700" y="2597400"/>
            <a:ext cx="6384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13+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Activities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8" name="Google Shape;118;p25"/>
          <p:cNvSpPr txBox="1"/>
          <p:nvPr/>
        </p:nvSpPr>
        <p:spPr>
          <a:xfrm>
            <a:off x="1084200" y="2597400"/>
            <a:ext cx="1005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50-100+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Employee Participation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9" name="Google Shape;119;p25"/>
          <p:cNvSpPr txBox="1"/>
          <p:nvPr/>
        </p:nvSpPr>
        <p:spPr>
          <a:xfrm>
            <a:off x="2210638" y="2544600"/>
            <a:ext cx="1005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80-200+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 Impact (Students)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0" name="Google Shape;120;p25"/>
          <p:cNvSpPr txBox="1"/>
          <p:nvPr/>
        </p:nvSpPr>
        <p:spPr>
          <a:xfrm>
            <a:off x="3337088" y="2597400"/>
            <a:ext cx="1005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2-4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Estimated Efforts (hours)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21" name="Google Shape;121;p25" title="WhatsApp Image 2026-01-29 at 12.35.27 PM (1).jpe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49625" y="701900"/>
            <a:ext cx="3133226" cy="173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5" title="WhatsApp Image 2026-01-29 at 12.35.27 PM.jpe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49625" y="2468725"/>
            <a:ext cx="3133226" cy="1739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6"/>
          <p:cNvSpPr/>
          <p:nvPr/>
        </p:nvSpPr>
        <p:spPr>
          <a:xfrm rot="-5400000">
            <a:off x="-553950" y="4234350"/>
            <a:ext cx="1285500" cy="177600"/>
          </a:xfrm>
          <a:prstGeom prst="rect">
            <a:avLst/>
          </a:prstGeom>
          <a:solidFill>
            <a:srgbClr val="FCB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6"/>
          <p:cNvSpPr/>
          <p:nvPr/>
        </p:nvSpPr>
        <p:spPr>
          <a:xfrm rot="-5400000">
            <a:off x="-553950" y="2974132"/>
            <a:ext cx="1285500" cy="177600"/>
          </a:xfrm>
          <a:prstGeom prst="rect">
            <a:avLst/>
          </a:prstGeom>
          <a:solidFill>
            <a:srgbClr val="003C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6"/>
          <p:cNvSpPr/>
          <p:nvPr/>
        </p:nvSpPr>
        <p:spPr>
          <a:xfrm>
            <a:off x="0" y="4965900"/>
            <a:ext cx="1285500" cy="177600"/>
          </a:xfrm>
          <a:prstGeom prst="rect">
            <a:avLst/>
          </a:prstGeom>
          <a:solidFill>
            <a:srgbClr val="DC00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6"/>
          <p:cNvSpPr/>
          <p:nvPr/>
        </p:nvSpPr>
        <p:spPr>
          <a:xfrm>
            <a:off x="1285500" y="4965900"/>
            <a:ext cx="1285500" cy="177600"/>
          </a:xfrm>
          <a:prstGeom prst="rect">
            <a:avLst/>
          </a:prstGeom>
          <a:solidFill>
            <a:srgbClr val="4AA2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311700" y="636575"/>
            <a:ext cx="7344000" cy="3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Environment &amp; Sustainability</a:t>
            </a:r>
            <a:endParaRPr b="1" i="0" sz="16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Small Actions. Big Environmental Impact</a:t>
            </a:r>
            <a:endParaRPr b="0" i="0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32" name="Google Shape;13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83500" y="150875"/>
            <a:ext cx="753600" cy="3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6"/>
          <p:cNvSpPr txBox="1"/>
          <p:nvPr/>
        </p:nvSpPr>
        <p:spPr>
          <a:xfrm>
            <a:off x="311700" y="1109250"/>
            <a:ext cx="4408200" cy="14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Objective: </a:t>
            </a:r>
            <a:br>
              <a:rPr b="0" i="0" lang="en" sz="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Enable employees to actively contribute to climate action, waste reduction, biodiversity, and sustainable living.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category includes hands-on outdoor drives and awareness-based initiatives, suitable for large and small employee groups alike.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4" name="Google Shape;134;p26"/>
          <p:cNvSpPr txBox="1"/>
          <p:nvPr/>
        </p:nvSpPr>
        <p:spPr>
          <a:xfrm>
            <a:off x="311700" y="3172800"/>
            <a:ext cx="4408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Top Volunteering Activities</a:t>
            </a:r>
            <a:br>
              <a:rPr b="0" i="0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Beach / Community Clean-up Drive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Seed Ball Making, Miya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</a:t>
            </a: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aki forest  &amp; Plantation Activitie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Waste Segregation &amp; Plastic-Free Awareness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Urban Gardening / Micro-Greens Workshop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5" name="Google Shape;135;p26"/>
          <p:cNvSpPr txBox="1"/>
          <p:nvPr/>
        </p:nvSpPr>
        <p:spPr>
          <a:xfrm>
            <a:off x="5249575" y="4506125"/>
            <a:ext cx="3158700" cy="294300"/>
          </a:xfrm>
          <a:prstGeom prst="rect">
            <a:avLst/>
          </a:prstGeom>
          <a:solidFill>
            <a:srgbClr val="DC00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en" sz="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</a:t>
            </a:r>
            <a:r>
              <a:rPr b="1" i="0" lang="en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udget: ₹ 20,000 - 40,000  / Activity</a:t>
            </a:r>
            <a:endParaRPr b="1" i="0" sz="7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6" name="Google Shape;136;p26"/>
          <p:cNvSpPr txBox="1"/>
          <p:nvPr/>
        </p:nvSpPr>
        <p:spPr>
          <a:xfrm>
            <a:off x="5249575" y="4788300"/>
            <a:ext cx="3158700" cy="1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1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Note: </a:t>
            </a:r>
            <a:r>
              <a:rPr b="0" i="1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Budget varies as per the activity, participants and duration</a:t>
            </a:r>
            <a:endParaRPr b="0" i="1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7" name="Google Shape;137;p26"/>
          <p:cNvSpPr txBox="1"/>
          <p:nvPr/>
        </p:nvSpPr>
        <p:spPr>
          <a:xfrm>
            <a:off x="311700" y="2597400"/>
            <a:ext cx="6384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25+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Activities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8" name="Google Shape;138;p26"/>
          <p:cNvSpPr txBox="1"/>
          <p:nvPr/>
        </p:nvSpPr>
        <p:spPr>
          <a:xfrm>
            <a:off x="1084200" y="2597400"/>
            <a:ext cx="1005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40-80+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 Employee Participation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9" name="Google Shape;139;p26"/>
          <p:cNvSpPr txBox="1"/>
          <p:nvPr/>
        </p:nvSpPr>
        <p:spPr>
          <a:xfrm>
            <a:off x="3373450" y="2597400"/>
            <a:ext cx="9483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2-4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Estimated Efforts (hours)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40" name="Google Shape;140;p26" title="WhatsApp Image 2026-01-29 at 12.36.45 PM (1).jpe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10550" y="1056575"/>
            <a:ext cx="3113501" cy="169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6" title="WhatsApp Image 2026-01-29 at 12.36.44 PM.jpeg"/>
          <p:cNvPicPr preferRelativeResize="0"/>
          <p:nvPr/>
        </p:nvPicPr>
        <p:blipFill rotWithShape="1">
          <a:blip r:embed="rId5">
            <a:alphaModFix/>
          </a:blip>
          <a:srcRect b="-4948" l="0" r="0" t="4950"/>
          <a:stretch/>
        </p:blipFill>
        <p:spPr>
          <a:xfrm>
            <a:off x="5278350" y="2809925"/>
            <a:ext cx="3158726" cy="169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6"/>
          <p:cNvSpPr txBox="1"/>
          <p:nvPr/>
        </p:nvSpPr>
        <p:spPr>
          <a:xfrm>
            <a:off x="2122200" y="2597400"/>
            <a:ext cx="1206600" cy="7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DC001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" sz="900">
                <a:solidFill>
                  <a:srgbClr val="DC0019"/>
                </a:solidFill>
              </a:rPr>
              <a:t>I</a:t>
            </a:r>
            <a:r>
              <a:rPr b="1" i="0" lang="en" sz="900" u="none" cap="none" strike="noStrike">
                <a:solidFill>
                  <a:srgbClr val="DC0019"/>
                </a:solidFill>
                <a:latin typeface="Arial"/>
                <a:ea typeface="Arial"/>
                <a:cs typeface="Arial"/>
                <a:sym typeface="Arial"/>
              </a:rPr>
              <a:t>mpact:</a:t>
            </a:r>
            <a:r>
              <a:rPr b="0" i="0" lang="en" sz="900" u="none" cap="none" strike="noStrike">
                <a:solidFill>
                  <a:srgbClr val="DC0019"/>
                </a:solidFill>
                <a:latin typeface="Arial"/>
                <a:ea typeface="Arial"/>
                <a:cs typeface="Arial"/>
                <a:sym typeface="Arial"/>
              </a:rPr>
              <a:t> Community-level &amp; environmental outcomes</a:t>
            </a:r>
            <a:endParaRPr b="1" i="0" sz="6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 rot="-5400000">
            <a:off x="-553950" y="4234350"/>
            <a:ext cx="1285500" cy="177600"/>
          </a:xfrm>
          <a:prstGeom prst="rect">
            <a:avLst/>
          </a:prstGeom>
          <a:solidFill>
            <a:srgbClr val="FCB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 rot="-5400000">
            <a:off x="-553950" y="2974132"/>
            <a:ext cx="1285500" cy="177600"/>
          </a:xfrm>
          <a:prstGeom prst="rect">
            <a:avLst/>
          </a:prstGeom>
          <a:solidFill>
            <a:srgbClr val="003C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0" y="4965900"/>
            <a:ext cx="1285500" cy="177600"/>
          </a:xfrm>
          <a:prstGeom prst="rect">
            <a:avLst/>
          </a:prstGeom>
          <a:solidFill>
            <a:srgbClr val="DC00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1285500" y="4965900"/>
            <a:ext cx="1285500" cy="177600"/>
          </a:xfrm>
          <a:prstGeom prst="rect">
            <a:avLst/>
          </a:prstGeom>
          <a:solidFill>
            <a:srgbClr val="4AA2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177600" y="380500"/>
            <a:ext cx="73440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Health &amp; Wellbeing</a:t>
            </a:r>
            <a:endParaRPr b="1" i="0" sz="16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Health Awareness Today. Stronger Communities Tomorrow</a:t>
            </a:r>
            <a:endParaRPr b="0" i="0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83500" y="150875"/>
            <a:ext cx="753600" cy="3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7"/>
          <p:cNvSpPr txBox="1"/>
          <p:nvPr/>
        </p:nvSpPr>
        <p:spPr>
          <a:xfrm>
            <a:off x="311700" y="1109250"/>
            <a:ext cx="4408200" cy="14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Objective: </a:t>
            </a:r>
            <a:br>
              <a:rPr b="0" i="0" lang="en" sz="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 physical, mental, and emotional wellbeing through preventive healthcare awareness and compassionate engagement.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Activities range from health education sessions to comfort-focused volunteering for vulnerable groups.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7"/>
          <p:cNvSpPr txBox="1"/>
          <p:nvPr/>
        </p:nvSpPr>
        <p:spPr>
          <a:xfrm>
            <a:off x="311700" y="3172800"/>
            <a:ext cx="4408200" cy="15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Top Volunteering Activities</a:t>
            </a:r>
            <a:endParaRPr b="0" i="0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Mental Health Awareness Session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First Aid &amp; Lifestyle Disease Prevention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Comfort Kits for Children Undergoing Treatment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Blood Donation Camp</a:t>
            </a:r>
            <a:b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5" name="Google Shape;155;p27"/>
          <p:cNvSpPr txBox="1"/>
          <p:nvPr/>
        </p:nvSpPr>
        <p:spPr>
          <a:xfrm>
            <a:off x="5249575" y="4506125"/>
            <a:ext cx="3158700" cy="294300"/>
          </a:xfrm>
          <a:prstGeom prst="rect">
            <a:avLst/>
          </a:prstGeom>
          <a:solidFill>
            <a:srgbClr val="DC00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Budget: ₹ 20,000 - 70,000  / Activity</a:t>
            </a:r>
            <a:endParaRPr b="1" i="0" sz="7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6" name="Google Shape;156;p27"/>
          <p:cNvSpPr txBox="1"/>
          <p:nvPr/>
        </p:nvSpPr>
        <p:spPr>
          <a:xfrm>
            <a:off x="5249575" y="4788300"/>
            <a:ext cx="3158700" cy="1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1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Note: </a:t>
            </a:r>
            <a:r>
              <a:rPr b="0" i="1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Budget varies as per the activity, participants and duration</a:t>
            </a:r>
            <a:endParaRPr b="0" i="1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7" name="Google Shape;157;p27"/>
          <p:cNvSpPr txBox="1"/>
          <p:nvPr/>
        </p:nvSpPr>
        <p:spPr>
          <a:xfrm>
            <a:off x="311700" y="2597400"/>
            <a:ext cx="6384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25+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Activities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8" name="Google Shape;158;p27"/>
          <p:cNvSpPr txBox="1"/>
          <p:nvPr/>
        </p:nvSpPr>
        <p:spPr>
          <a:xfrm>
            <a:off x="1084200" y="2597400"/>
            <a:ext cx="1005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20-60+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Employee Participation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9" name="Google Shape;159;p27"/>
          <p:cNvSpPr txBox="1"/>
          <p:nvPr/>
        </p:nvSpPr>
        <p:spPr>
          <a:xfrm>
            <a:off x="3194425" y="2597400"/>
            <a:ext cx="9339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2-3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Estimated Efforts (hours)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0" name="Google Shape;160;p27"/>
          <p:cNvSpPr txBox="1"/>
          <p:nvPr/>
        </p:nvSpPr>
        <p:spPr>
          <a:xfrm>
            <a:off x="2210675" y="2597400"/>
            <a:ext cx="1005900" cy="6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50-150+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Impact (Students)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1" name="Google Shape;161;p27" title="WhatsApp Image 2026-01-29 at 12.36.57 PM.jpe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76950" y="798671"/>
            <a:ext cx="3211200" cy="20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7" title="WhatsApp Image 2026-01-29 at 12.36.58 PM.jpe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32650" y="2905150"/>
            <a:ext cx="3299802" cy="15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/>
          <p:nvPr/>
        </p:nvSpPr>
        <p:spPr>
          <a:xfrm rot="-5400000">
            <a:off x="-553950" y="4234350"/>
            <a:ext cx="1285500" cy="177600"/>
          </a:xfrm>
          <a:prstGeom prst="rect">
            <a:avLst/>
          </a:prstGeom>
          <a:solidFill>
            <a:srgbClr val="FCB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8"/>
          <p:cNvSpPr/>
          <p:nvPr/>
        </p:nvSpPr>
        <p:spPr>
          <a:xfrm rot="-5400000">
            <a:off x="-553950" y="2974132"/>
            <a:ext cx="1285500" cy="177600"/>
          </a:xfrm>
          <a:prstGeom prst="rect">
            <a:avLst/>
          </a:prstGeom>
          <a:solidFill>
            <a:srgbClr val="003C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8"/>
          <p:cNvSpPr/>
          <p:nvPr/>
        </p:nvSpPr>
        <p:spPr>
          <a:xfrm>
            <a:off x="0" y="4965900"/>
            <a:ext cx="1285500" cy="177600"/>
          </a:xfrm>
          <a:prstGeom prst="rect">
            <a:avLst/>
          </a:prstGeom>
          <a:solidFill>
            <a:srgbClr val="DC00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8"/>
          <p:cNvSpPr/>
          <p:nvPr/>
        </p:nvSpPr>
        <p:spPr>
          <a:xfrm>
            <a:off x="1285500" y="4965900"/>
            <a:ext cx="1285500" cy="177600"/>
          </a:xfrm>
          <a:prstGeom prst="rect">
            <a:avLst/>
          </a:prstGeom>
          <a:solidFill>
            <a:srgbClr val="4AA2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8"/>
          <p:cNvSpPr txBox="1"/>
          <p:nvPr/>
        </p:nvSpPr>
        <p:spPr>
          <a:xfrm>
            <a:off x="177600" y="380500"/>
            <a:ext cx="73440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Rural / Community Development</a:t>
            </a:r>
            <a:endParaRPr b="1" i="0" sz="16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Stronger Communities. Shared Responsibility.</a:t>
            </a:r>
            <a:endParaRPr b="0" i="0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72" name="Google Shape;17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83500" y="150875"/>
            <a:ext cx="753600" cy="3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8"/>
          <p:cNvSpPr txBox="1"/>
          <p:nvPr/>
        </p:nvSpPr>
        <p:spPr>
          <a:xfrm>
            <a:off x="311700" y="1109250"/>
            <a:ext cx="4408200" cy="14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Objective: </a:t>
            </a:r>
            <a:br>
              <a:rPr b="0" i="0" lang="en" sz="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Enable employees to engage directly with local communities, supporting access to education, civic awareness, public spaces, and social wellbeing.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Activities are designed for on-ground engagement with visible, immediate outcomes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8"/>
          <p:cNvSpPr txBox="1"/>
          <p:nvPr/>
        </p:nvSpPr>
        <p:spPr>
          <a:xfrm>
            <a:off x="311700" y="3172800"/>
            <a:ext cx="4408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Top Volunteering Activities</a:t>
            </a:r>
            <a:br>
              <a:rPr b="0" i="0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Transform a Neighbourhood School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Community Clean-up &amp; Engagement Drives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Civic Responsibility &amp; Voter Awareness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Orphanage / Old Age Home Engagement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5" name="Google Shape;175;p28"/>
          <p:cNvSpPr txBox="1"/>
          <p:nvPr/>
        </p:nvSpPr>
        <p:spPr>
          <a:xfrm>
            <a:off x="5249575" y="4506125"/>
            <a:ext cx="3158700" cy="294300"/>
          </a:xfrm>
          <a:prstGeom prst="rect">
            <a:avLst/>
          </a:prstGeom>
          <a:solidFill>
            <a:srgbClr val="DC00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Budget: ₹ 24,000 - 97,000  / Activity</a:t>
            </a:r>
            <a:endParaRPr b="1" i="0" sz="7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6" name="Google Shape;176;p28"/>
          <p:cNvSpPr txBox="1"/>
          <p:nvPr/>
        </p:nvSpPr>
        <p:spPr>
          <a:xfrm>
            <a:off x="5249575" y="4788300"/>
            <a:ext cx="3158700" cy="1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1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Note: </a:t>
            </a:r>
            <a:r>
              <a:rPr b="0" i="1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Budget varies as per the activity, participants and duration</a:t>
            </a:r>
            <a:endParaRPr b="0" i="1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7" name="Google Shape;177;p28"/>
          <p:cNvSpPr txBox="1"/>
          <p:nvPr/>
        </p:nvSpPr>
        <p:spPr>
          <a:xfrm>
            <a:off x="311700" y="2597400"/>
            <a:ext cx="6384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18+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Activities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8" name="Google Shape;178;p28"/>
          <p:cNvSpPr txBox="1"/>
          <p:nvPr/>
        </p:nvSpPr>
        <p:spPr>
          <a:xfrm>
            <a:off x="1084200" y="2597400"/>
            <a:ext cx="1005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40-70+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Employee Participation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9" name="Google Shape;179;p28"/>
          <p:cNvSpPr txBox="1"/>
          <p:nvPr/>
        </p:nvSpPr>
        <p:spPr>
          <a:xfrm>
            <a:off x="3216575" y="2553825"/>
            <a:ext cx="933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2-5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Estimated Efforts (hours)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0" name="Google Shape;180;p28"/>
          <p:cNvSpPr txBox="1"/>
          <p:nvPr/>
        </p:nvSpPr>
        <p:spPr>
          <a:xfrm>
            <a:off x="2090100" y="2597400"/>
            <a:ext cx="11265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800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I</a:t>
            </a: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mpact:  Entire communities, schools, &amp; neighborhoods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1" name="Google Shape;181;p28" title="WhatsApp Image 2026-01-29 at 12.40.28 PM.jpe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57900" y="1003890"/>
            <a:ext cx="3450374" cy="1919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 title="WhatsApp Image 2026-01-29 at 12.40.27 PM.jpe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57900" y="2993681"/>
            <a:ext cx="3450374" cy="146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"/>
          <p:cNvSpPr/>
          <p:nvPr/>
        </p:nvSpPr>
        <p:spPr>
          <a:xfrm rot="-5400000">
            <a:off x="-553950" y="4234350"/>
            <a:ext cx="1285500" cy="177600"/>
          </a:xfrm>
          <a:prstGeom prst="rect">
            <a:avLst/>
          </a:prstGeom>
          <a:solidFill>
            <a:srgbClr val="FCB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9"/>
          <p:cNvSpPr/>
          <p:nvPr/>
        </p:nvSpPr>
        <p:spPr>
          <a:xfrm rot="-5400000">
            <a:off x="-553950" y="2974132"/>
            <a:ext cx="1285500" cy="177600"/>
          </a:xfrm>
          <a:prstGeom prst="rect">
            <a:avLst/>
          </a:prstGeom>
          <a:solidFill>
            <a:srgbClr val="003C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9"/>
          <p:cNvSpPr/>
          <p:nvPr/>
        </p:nvSpPr>
        <p:spPr>
          <a:xfrm>
            <a:off x="0" y="4965900"/>
            <a:ext cx="1285500" cy="177600"/>
          </a:xfrm>
          <a:prstGeom prst="rect">
            <a:avLst/>
          </a:prstGeom>
          <a:solidFill>
            <a:srgbClr val="DC00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9"/>
          <p:cNvSpPr/>
          <p:nvPr/>
        </p:nvSpPr>
        <p:spPr>
          <a:xfrm>
            <a:off x="1285500" y="4965900"/>
            <a:ext cx="1285500" cy="177600"/>
          </a:xfrm>
          <a:prstGeom prst="rect">
            <a:avLst/>
          </a:prstGeom>
          <a:solidFill>
            <a:srgbClr val="4AA2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9"/>
          <p:cNvSpPr txBox="1"/>
          <p:nvPr/>
        </p:nvSpPr>
        <p:spPr>
          <a:xfrm>
            <a:off x="177600" y="380500"/>
            <a:ext cx="73440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Skill Development &amp; Entrepreneurship</a:t>
            </a:r>
            <a:endParaRPr b="1" i="0" sz="16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Skills That Enable Livelihoods.</a:t>
            </a:r>
            <a:endParaRPr b="0" i="0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92" name="Google Shape;19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83500" y="150875"/>
            <a:ext cx="753600" cy="3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9"/>
          <p:cNvSpPr txBox="1"/>
          <p:nvPr/>
        </p:nvSpPr>
        <p:spPr>
          <a:xfrm>
            <a:off x="311700" y="1109250"/>
            <a:ext cx="4408200" cy="14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Objective: </a:t>
            </a:r>
            <a:br>
              <a:rPr b="0" i="0" lang="en" sz="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Leverage employee expertise to support youth, women, and first-generation learners with practical skills, career exposure, and employment readiness.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Includes short workshops and deep-impact skill programs.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9"/>
          <p:cNvSpPr txBox="1"/>
          <p:nvPr/>
        </p:nvSpPr>
        <p:spPr>
          <a:xfrm>
            <a:off x="311700" y="3172800"/>
            <a:ext cx="4408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Top Volunteering Activities</a:t>
            </a:r>
            <a:br>
              <a:rPr b="0" i="0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One Skill, One Hour – Micro Workshops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Interview Etiquette &amp; Career Readiness Sessions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Digital Literacy / Financial Literacy Workshops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Women Return-to-Work Program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5" name="Google Shape;195;p29"/>
          <p:cNvSpPr txBox="1"/>
          <p:nvPr/>
        </p:nvSpPr>
        <p:spPr>
          <a:xfrm>
            <a:off x="5249575" y="4506125"/>
            <a:ext cx="3158700" cy="294300"/>
          </a:xfrm>
          <a:prstGeom prst="rect">
            <a:avLst/>
          </a:prstGeom>
          <a:solidFill>
            <a:srgbClr val="DC00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Budget: ₹ 17,000 - 70,000  / Activity</a:t>
            </a:r>
            <a:endParaRPr b="1" i="0" sz="7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6" name="Google Shape;196;p29"/>
          <p:cNvSpPr txBox="1"/>
          <p:nvPr/>
        </p:nvSpPr>
        <p:spPr>
          <a:xfrm>
            <a:off x="5249575" y="4788300"/>
            <a:ext cx="3158700" cy="1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1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Note: </a:t>
            </a:r>
            <a:r>
              <a:rPr b="0" i="1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Budget varies as per the activity, participants and duration</a:t>
            </a:r>
            <a:endParaRPr b="0" i="1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7" name="Google Shape;197;p29"/>
          <p:cNvSpPr txBox="1"/>
          <p:nvPr/>
        </p:nvSpPr>
        <p:spPr>
          <a:xfrm>
            <a:off x="311700" y="2597400"/>
            <a:ext cx="6384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19+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Activities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8" name="Google Shape;198;p29"/>
          <p:cNvSpPr txBox="1"/>
          <p:nvPr/>
        </p:nvSpPr>
        <p:spPr>
          <a:xfrm>
            <a:off x="1084200" y="2597400"/>
            <a:ext cx="1005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30-60+</a:t>
            </a:r>
            <a:endParaRPr b="1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Employee         Participation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9" name="Google Shape;199;p29"/>
          <p:cNvSpPr txBox="1"/>
          <p:nvPr/>
        </p:nvSpPr>
        <p:spPr>
          <a:xfrm>
            <a:off x="3216575" y="2553825"/>
            <a:ext cx="933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1-6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Estimated Efforts (hours)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0" name="Google Shape;200;p29"/>
          <p:cNvSpPr txBox="1"/>
          <p:nvPr/>
        </p:nvSpPr>
        <p:spPr>
          <a:xfrm>
            <a:off x="2090100" y="2553675"/>
            <a:ext cx="11265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40-200+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Impact (Students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01" name="Google Shape;201;p29" title="WhatsApp Image 2026-01-29 at 12.43.34 PM.jpe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4525" y="917275"/>
            <a:ext cx="3453075" cy="172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9" title="WhatsApp Image 2026-01-29 at 12.40.46 PM (1).jpe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55200" y="2714475"/>
            <a:ext cx="3453075" cy="172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0"/>
          <p:cNvSpPr/>
          <p:nvPr/>
        </p:nvSpPr>
        <p:spPr>
          <a:xfrm rot="-5400000">
            <a:off x="-553950" y="4234350"/>
            <a:ext cx="1285500" cy="177600"/>
          </a:xfrm>
          <a:prstGeom prst="rect">
            <a:avLst/>
          </a:prstGeom>
          <a:solidFill>
            <a:srgbClr val="FCB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0"/>
          <p:cNvSpPr/>
          <p:nvPr/>
        </p:nvSpPr>
        <p:spPr>
          <a:xfrm rot="-5400000">
            <a:off x="-553950" y="2974132"/>
            <a:ext cx="1285500" cy="177600"/>
          </a:xfrm>
          <a:prstGeom prst="rect">
            <a:avLst/>
          </a:prstGeom>
          <a:solidFill>
            <a:srgbClr val="003C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0"/>
          <p:cNvSpPr/>
          <p:nvPr/>
        </p:nvSpPr>
        <p:spPr>
          <a:xfrm>
            <a:off x="0" y="4965900"/>
            <a:ext cx="1285500" cy="177600"/>
          </a:xfrm>
          <a:prstGeom prst="rect">
            <a:avLst/>
          </a:prstGeom>
          <a:solidFill>
            <a:srgbClr val="DC00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0"/>
          <p:cNvSpPr/>
          <p:nvPr/>
        </p:nvSpPr>
        <p:spPr>
          <a:xfrm>
            <a:off x="1285500" y="4965900"/>
            <a:ext cx="1285500" cy="177600"/>
          </a:xfrm>
          <a:prstGeom prst="rect">
            <a:avLst/>
          </a:prstGeom>
          <a:solidFill>
            <a:srgbClr val="4AA2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0"/>
          <p:cNvSpPr txBox="1"/>
          <p:nvPr/>
        </p:nvSpPr>
        <p:spPr>
          <a:xfrm>
            <a:off x="177600" y="380500"/>
            <a:ext cx="73440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Diversity, Equity &amp; Inclusion (DEI)</a:t>
            </a:r>
            <a:endParaRPr b="1" i="0" sz="16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Inclusion That Goes Beyond the Workplace</a:t>
            </a:r>
            <a:endParaRPr b="0" i="0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12" name="Google Shape;21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83500" y="150875"/>
            <a:ext cx="753600" cy="3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0"/>
          <p:cNvSpPr txBox="1"/>
          <p:nvPr/>
        </p:nvSpPr>
        <p:spPr>
          <a:xfrm>
            <a:off x="311700" y="1109250"/>
            <a:ext cx="42603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Objective: </a:t>
            </a:r>
            <a:br>
              <a:rPr b="0" i="0" lang="en" sz="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Promote empathy, accessibility, and inclusion by engaging employees in DEI-focused volunteering supporting persons with disabilities and marginalized groups.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0"/>
          <p:cNvSpPr txBox="1"/>
          <p:nvPr/>
        </p:nvSpPr>
        <p:spPr>
          <a:xfrm>
            <a:off x="237750" y="3354600"/>
            <a:ext cx="4408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Top Volunteering Activities</a:t>
            </a:r>
            <a:br>
              <a:rPr b="0" i="0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JAWS Awareness &amp; Demo Session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Audio-Based Games for Blind Children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Braille Literacy Support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Disability Employment Awareness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5" name="Google Shape;215;p30"/>
          <p:cNvSpPr txBox="1"/>
          <p:nvPr/>
        </p:nvSpPr>
        <p:spPr>
          <a:xfrm>
            <a:off x="5249575" y="4506125"/>
            <a:ext cx="3158700" cy="294300"/>
          </a:xfrm>
          <a:prstGeom prst="rect">
            <a:avLst/>
          </a:prstGeom>
          <a:solidFill>
            <a:srgbClr val="DC00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Budget: ₹ 15000 - 25000  / Activity</a:t>
            </a:r>
            <a:endParaRPr b="1" i="0" sz="7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6" name="Google Shape;216;p30"/>
          <p:cNvSpPr txBox="1"/>
          <p:nvPr/>
        </p:nvSpPr>
        <p:spPr>
          <a:xfrm>
            <a:off x="5249575" y="4788300"/>
            <a:ext cx="3158700" cy="1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1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Note: </a:t>
            </a:r>
            <a:r>
              <a:rPr b="0" i="1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Budget varies as per the activity, participants and duration</a:t>
            </a:r>
            <a:endParaRPr b="0" i="1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7" name="Google Shape;217;p30"/>
          <p:cNvSpPr txBox="1"/>
          <p:nvPr/>
        </p:nvSpPr>
        <p:spPr>
          <a:xfrm>
            <a:off x="311700" y="2597400"/>
            <a:ext cx="6384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6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Activities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8" name="Google Shape;218;p30"/>
          <p:cNvSpPr txBox="1"/>
          <p:nvPr/>
        </p:nvSpPr>
        <p:spPr>
          <a:xfrm>
            <a:off x="1084200" y="2597400"/>
            <a:ext cx="1005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40-50+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Employee Participation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9" name="Google Shape;219;p30"/>
          <p:cNvSpPr txBox="1"/>
          <p:nvPr/>
        </p:nvSpPr>
        <p:spPr>
          <a:xfrm>
            <a:off x="3216575" y="2553825"/>
            <a:ext cx="933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2-3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Estimated Efforts (hours)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0" name="Google Shape;220;p30"/>
          <p:cNvSpPr txBox="1"/>
          <p:nvPr/>
        </p:nvSpPr>
        <p:spPr>
          <a:xfrm>
            <a:off x="2090100" y="2553675"/>
            <a:ext cx="11265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Targeted, high-depth beneficiary engagement</a:t>
            </a:r>
            <a:endParaRPr b="1" i="0" sz="6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Avg. Impact (Students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21" name="Google Shape;221;p30" title="WhatsApp Image 2026-01-29 at 12.43.34 PM (1).jpe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47100" y="656154"/>
            <a:ext cx="3762326" cy="1857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0" title="WhatsApp Image 2026-01-29 at 12.43.34 PM (2).jpe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47100" y="2549509"/>
            <a:ext cx="3762326" cy="190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1"/>
          <p:cNvSpPr/>
          <p:nvPr/>
        </p:nvSpPr>
        <p:spPr>
          <a:xfrm rot="-5400000">
            <a:off x="-553950" y="4234350"/>
            <a:ext cx="1285500" cy="177600"/>
          </a:xfrm>
          <a:prstGeom prst="rect">
            <a:avLst/>
          </a:prstGeom>
          <a:solidFill>
            <a:srgbClr val="FCB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1"/>
          <p:cNvSpPr/>
          <p:nvPr/>
        </p:nvSpPr>
        <p:spPr>
          <a:xfrm rot="-5400000">
            <a:off x="-553950" y="2974132"/>
            <a:ext cx="1285500" cy="177600"/>
          </a:xfrm>
          <a:prstGeom prst="rect">
            <a:avLst/>
          </a:prstGeom>
          <a:solidFill>
            <a:srgbClr val="003C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1"/>
          <p:cNvSpPr/>
          <p:nvPr/>
        </p:nvSpPr>
        <p:spPr>
          <a:xfrm>
            <a:off x="0" y="4965900"/>
            <a:ext cx="1285500" cy="177600"/>
          </a:xfrm>
          <a:prstGeom prst="rect">
            <a:avLst/>
          </a:prstGeom>
          <a:solidFill>
            <a:srgbClr val="DC00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1"/>
          <p:cNvSpPr/>
          <p:nvPr/>
        </p:nvSpPr>
        <p:spPr>
          <a:xfrm>
            <a:off x="1285500" y="4965900"/>
            <a:ext cx="1285500" cy="177600"/>
          </a:xfrm>
          <a:prstGeom prst="rect">
            <a:avLst/>
          </a:prstGeom>
          <a:solidFill>
            <a:srgbClr val="4AA2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1"/>
          <p:cNvSpPr txBox="1"/>
          <p:nvPr/>
        </p:nvSpPr>
        <p:spPr>
          <a:xfrm>
            <a:off x="177600" y="380500"/>
            <a:ext cx="73440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Others (Creative, Engagement-Led Volunteering)</a:t>
            </a:r>
            <a:endParaRPr b="1" i="0" sz="16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Creativity with Purpose</a:t>
            </a:r>
            <a:r>
              <a:rPr b="0" i="0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b="0" i="0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32" name="Google Shape;23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83500" y="150875"/>
            <a:ext cx="753600" cy="3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1"/>
          <p:cNvSpPr txBox="1"/>
          <p:nvPr/>
        </p:nvSpPr>
        <p:spPr>
          <a:xfrm>
            <a:off x="311700" y="1109250"/>
            <a:ext cx="42603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Objective: </a:t>
            </a:r>
            <a:br>
              <a:rPr b="0" i="0" lang="en" sz="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Offer easy-to-participate, morale-boosting volunteering options that blend creativity, teamwork, and social impact ideal for large corporate participation days.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1"/>
          <p:cNvSpPr txBox="1"/>
          <p:nvPr/>
        </p:nvSpPr>
        <p:spPr>
          <a:xfrm>
            <a:off x="237750" y="3354600"/>
            <a:ext cx="4408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Top Volunteering Activities</a:t>
            </a:r>
            <a:br>
              <a:rPr b="0" i="0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Canvas Bag / Diya / Candle Painting Drives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Gift Pack Assembly Drive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Community Sports Day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Annual Corporate Impact Showcase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5" name="Google Shape;235;p31"/>
          <p:cNvSpPr txBox="1"/>
          <p:nvPr/>
        </p:nvSpPr>
        <p:spPr>
          <a:xfrm>
            <a:off x="5174150" y="4494000"/>
            <a:ext cx="3234000" cy="294300"/>
          </a:xfrm>
          <a:prstGeom prst="rect">
            <a:avLst/>
          </a:prstGeom>
          <a:solidFill>
            <a:srgbClr val="DC00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Avg. Budget: ₹ 27000 - 68000  / Activity</a:t>
            </a:r>
            <a:endParaRPr b="1" i="0" sz="7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6" name="Google Shape;236;p31"/>
          <p:cNvSpPr txBox="1"/>
          <p:nvPr/>
        </p:nvSpPr>
        <p:spPr>
          <a:xfrm>
            <a:off x="5249575" y="4788300"/>
            <a:ext cx="3158700" cy="1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1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Note: </a:t>
            </a:r>
            <a:r>
              <a:rPr b="0" i="1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Budget varies as per the activity, participants and duration</a:t>
            </a:r>
            <a:endParaRPr b="0" i="1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7" name="Google Shape;237;p31"/>
          <p:cNvSpPr txBox="1"/>
          <p:nvPr/>
        </p:nvSpPr>
        <p:spPr>
          <a:xfrm>
            <a:off x="311700" y="2597400"/>
            <a:ext cx="6384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6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Activities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8" name="Google Shape;238;p31"/>
          <p:cNvSpPr txBox="1"/>
          <p:nvPr/>
        </p:nvSpPr>
        <p:spPr>
          <a:xfrm>
            <a:off x="1084200" y="2597400"/>
            <a:ext cx="1005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40-60+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Avg. Employee Participation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9" name="Google Shape;239;p31"/>
          <p:cNvSpPr txBox="1"/>
          <p:nvPr/>
        </p:nvSpPr>
        <p:spPr>
          <a:xfrm>
            <a:off x="3216575" y="2553825"/>
            <a:ext cx="933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2-3</a:t>
            </a:r>
            <a:endParaRPr b="1" i="0" sz="14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Estimated Efforts (hours)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0" name="Google Shape;240;p31"/>
          <p:cNvSpPr txBox="1"/>
          <p:nvPr/>
        </p:nvSpPr>
        <p:spPr>
          <a:xfrm>
            <a:off x="2090100" y="2553675"/>
            <a:ext cx="11265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 Indirect but meaningful beneficiary reach</a:t>
            </a:r>
            <a:endParaRPr b="1" i="0" sz="6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C0019"/>
                </a:solidFill>
                <a:latin typeface="Lato"/>
                <a:ea typeface="Lato"/>
                <a:cs typeface="Lato"/>
                <a:sym typeface="Lato"/>
              </a:rPr>
              <a:t>Avg. Impact </a:t>
            </a:r>
            <a:endParaRPr b="1" i="0" sz="800" u="none" cap="none" strike="noStrike">
              <a:solidFill>
                <a:srgbClr val="DC0019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41" name="Google Shape;241;p31" title="WhatsApp Image 2026-01-29 at 12.45.54 PM.jpe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29100" y="1118821"/>
            <a:ext cx="3416576" cy="16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1" title="WhatsApp Image 2026-01-29 at 12.45.55 PM.jpe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29100" y="2782450"/>
            <a:ext cx="3416576" cy="1644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2"/>
          <p:cNvSpPr txBox="1"/>
          <p:nvPr/>
        </p:nvSpPr>
        <p:spPr>
          <a:xfrm>
            <a:off x="199300" y="865500"/>
            <a:ext cx="4778100" cy="41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Achievement (Calendar Year 2025): </a:t>
            </a:r>
            <a:endParaRPr b="1" sz="1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Participating companies: </a:t>
            </a:r>
            <a:r>
              <a:rPr b="1"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81 </a:t>
            </a: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(excluding individuals)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Top 5 contributors: </a:t>
            </a:r>
            <a:r>
              <a:rPr b="1"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Wells Fargo, DBS Tech, HSBC, Microsoft, PepsiCo</a:t>
            </a:r>
            <a:endParaRPr b="1"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Key Levers</a:t>
            </a:r>
            <a:endParaRPr b="1"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Clear purpose &amp; social impact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Team work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Engaging and motivated volunteers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Skill-based volunteering 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impact measurement/feedback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Collaboration required</a:t>
            </a:r>
            <a:endParaRPr b="1"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Corporates and partnerships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Onboarding New Dedicated volunteers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Team work: Education/skill centre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Built an Agile Volunteering Framework/model for Future Nirmaan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48" name="Google Shape;248;p32"/>
          <p:cNvGrpSpPr/>
          <p:nvPr/>
        </p:nvGrpSpPr>
        <p:grpSpPr>
          <a:xfrm>
            <a:off x="0" y="2420182"/>
            <a:ext cx="2571000" cy="2723318"/>
            <a:chOff x="0" y="2420182"/>
            <a:chExt cx="2571000" cy="2723318"/>
          </a:xfrm>
        </p:grpSpPr>
        <p:sp>
          <p:nvSpPr>
            <p:cNvPr id="249" name="Google Shape;249;p32"/>
            <p:cNvSpPr/>
            <p:nvPr/>
          </p:nvSpPr>
          <p:spPr>
            <a:xfrm rot="-5400000">
              <a:off x="-553950" y="2974132"/>
              <a:ext cx="1285500" cy="177600"/>
            </a:xfrm>
            <a:prstGeom prst="rect">
              <a:avLst/>
            </a:prstGeom>
            <a:solidFill>
              <a:srgbClr val="003C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i="0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0" name="Google Shape;250;p32"/>
            <p:cNvSpPr/>
            <p:nvPr/>
          </p:nvSpPr>
          <p:spPr>
            <a:xfrm>
              <a:off x="0" y="4965900"/>
              <a:ext cx="1285500" cy="177600"/>
            </a:xfrm>
            <a:prstGeom prst="rect">
              <a:avLst/>
            </a:prstGeom>
            <a:solidFill>
              <a:srgbClr val="DC00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i="0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1" name="Google Shape;251;p32"/>
            <p:cNvSpPr/>
            <p:nvPr/>
          </p:nvSpPr>
          <p:spPr>
            <a:xfrm>
              <a:off x="1285500" y="4965900"/>
              <a:ext cx="1285500" cy="177600"/>
            </a:xfrm>
            <a:prstGeom prst="rect">
              <a:avLst/>
            </a:prstGeom>
            <a:solidFill>
              <a:srgbClr val="4AA2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i="0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2" name="Google Shape;252;p32"/>
            <p:cNvSpPr/>
            <p:nvPr/>
          </p:nvSpPr>
          <p:spPr>
            <a:xfrm rot="-5400000">
              <a:off x="-553950" y="4234350"/>
              <a:ext cx="1285500" cy="177600"/>
            </a:xfrm>
            <a:prstGeom prst="rect">
              <a:avLst/>
            </a:prstGeom>
            <a:solidFill>
              <a:srgbClr val="FCB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i="0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53" name="Google Shape;253;p32"/>
          <p:cNvSpPr txBox="1"/>
          <p:nvPr/>
        </p:nvSpPr>
        <p:spPr>
          <a:xfrm>
            <a:off x="313801" y="129450"/>
            <a:ext cx="5796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Volunteering Summary - 2025</a:t>
            </a:r>
            <a:endParaRPr b="1" sz="2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4" name="Google Shape;254;p32"/>
          <p:cNvSpPr txBox="1"/>
          <p:nvPr/>
        </p:nvSpPr>
        <p:spPr>
          <a:xfrm>
            <a:off x="4792450" y="2772650"/>
            <a:ext cx="3992400" cy="13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Unique Activities by Corporates : </a:t>
            </a:r>
            <a:endParaRPr b="1"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Arcesium One CSR Day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Helping Hand Mela by HSBC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Ration Kit Distribution by Pepsi Co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Tactile Card Event by Wells Fargo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Latkan Making Activity by HSBC</a:t>
            </a:r>
            <a:endParaRPr b="1"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55" name="Google Shape;255;p32" title="Nirmaan Logo_TM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6450" y="0"/>
            <a:ext cx="1477550" cy="7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2"/>
          <p:cNvSpPr txBox="1"/>
          <p:nvPr/>
        </p:nvSpPr>
        <p:spPr>
          <a:xfrm>
            <a:off x="419900" y="1300463"/>
            <a:ext cx="14775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</a:rPr>
              <a:t>55,000+</a:t>
            </a:r>
            <a:endParaRPr b="1" sz="2500">
              <a:solidFill>
                <a:schemeClr val="dk2"/>
              </a:solidFill>
            </a:endParaRPr>
          </a:p>
        </p:txBody>
      </p:sp>
      <p:sp>
        <p:nvSpPr>
          <p:cNvPr id="257" name="Google Shape;257;p32"/>
          <p:cNvSpPr txBox="1"/>
          <p:nvPr/>
        </p:nvSpPr>
        <p:spPr>
          <a:xfrm>
            <a:off x="350596" y="1736250"/>
            <a:ext cx="1616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</a:rPr>
              <a:t>Volunteering Hours</a:t>
            </a:r>
            <a:endParaRPr b="1" sz="1000">
              <a:solidFill>
                <a:schemeClr val="dk2"/>
              </a:solidFill>
            </a:endParaRPr>
          </a:p>
        </p:txBody>
      </p:sp>
      <p:sp>
        <p:nvSpPr>
          <p:cNvPr id="258" name="Google Shape;258;p32"/>
          <p:cNvSpPr txBox="1"/>
          <p:nvPr/>
        </p:nvSpPr>
        <p:spPr>
          <a:xfrm>
            <a:off x="4214500" y="1300475"/>
            <a:ext cx="14775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</a:rPr>
              <a:t>589</a:t>
            </a:r>
            <a:endParaRPr b="1" sz="2500">
              <a:solidFill>
                <a:schemeClr val="dk2"/>
              </a:solidFill>
            </a:endParaRPr>
          </a:p>
        </p:txBody>
      </p:sp>
      <p:sp>
        <p:nvSpPr>
          <p:cNvPr id="259" name="Google Shape;259;p32"/>
          <p:cNvSpPr txBox="1"/>
          <p:nvPr/>
        </p:nvSpPr>
        <p:spPr>
          <a:xfrm>
            <a:off x="4387896" y="1736249"/>
            <a:ext cx="1130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</a:rPr>
              <a:t>Events</a:t>
            </a:r>
            <a:endParaRPr b="1" sz="1000">
              <a:solidFill>
                <a:schemeClr val="dk2"/>
              </a:solidFill>
            </a:endParaRPr>
          </a:p>
        </p:txBody>
      </p:sp>
      <p:sp>
        <p:nvSpPr>
          <p:cNvPr id="260" name="Google Shape;260;p32"/>
          <p:cNvSpPr txBox="1"/>
          <p:nvPr/>
        </p:nvSpPr>
        <p:spPr>
          <a:xfrm>
            <a:off x="2473191" y="1300470"/>
            <a:ext cx="14775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</a:rPr>
              <a:t>15,177+</a:t>
            </a:r>
            <a:endParaRPr b="1" sz="2500">
              <a:solidFill>
                <a:schemeClr val="dk2"/>
              </a:solidFill>
            </a:endParaRPr>
          </a:p>
        </p:txBody>
      </p:sp>
      <p:sp>
        <p:nvSpPr>
          <p:cNvPr id="261" name="Google Shape;261;p32"/>
          <p:cNvSpPr txBox="1"/>
          <p:nvPr/>
        </p:nvSpPr>
        <p:spPr>
          <a:xfrm>
            <a:off x="2646599" y="1736257"/>
            <a:ext cx="1130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</a:rPr>
              <a:t>Volunteers</a:t>
            </a:r>
            <a:endParaRPr b="1" sz="1000">
              <a:solidFill>
                <a:schemeClr val="dk2"/>
              </a:solidFill>
            </a:endParaRPr>
          </a:p>
        </p:txBody>
      </p:sp>
      <p:sp>
        <p:nvSpPr>
          <p:cNvPr id="262" name="Google Shape;262;p32"/>
          <p:cNvSpPr txBox="1"/>
          <p:nvPr/>
        </p:nvSpPr>
        <p:spPr>
          <a:xfrm>
            <a:off x="6468425" y="1300475"/>
            <a:ext cx="16842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</a:rPr>
              <a:t>1,00,021+</a:t>
            </a:r>
            <a:endParaRPr b="1" sz="2500">
              <a:solidFill>
                <a:schemeClr val="dk2"/>
              </a:solidFill>
            </a:endParaRPr>
          </a:p>
        </p:txBody>
      </p:sp>
      <p:sp>
        <p:nvSpPr>
          <p:cNvPr id="263" name="Google Shape;263;p32"/>
          <p:cNvSpPr txBox="1"/>
          <p:nvPr/>
        </p:nvSpPr>
        <p:spPr>
          <a:xfrm>
            <a:off x="6641833" y="1736249"/>
            <a:ext cx="1130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</a:rPr>
              <a:t>Beneficiaries</a:t>
            </a:r>
            <a:endParaRPr b="1"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3"/>
          <p:cNvSpPr/>
          <p:nvPr/>
        </p:nvSpPr>
        <p:spPr>
          <a:xfrm rot="-5400000">
            <a:off x="-553950" y="4234350"/>
            <a:ext cx="1285500" cy="177600"/>
          </a:xfrm>
          <a:prstGeom prst="rect">
            <a:avLst/>
          </a:prstGeom>
          <a:solidFill>
            <a:srgbClr val="FCB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3"/>
          <p:cNvSpPr/>
          <p:nvPr/>
        </p:nvSpPr>
        <p:spPr>
          <a:xfrm rot="-5400000">
            <a:off x="-553950" y="2974132"/>
            <a:ext cx="1285500" cy="177600"/>
          </a:xfrm>
          <a:prstGeom prst="rect">
            <a:avLst/>
          </a:prstGeom>
          <a:solidFill>
            <a:srgbClr val="003C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3"/>
          <p:cNvSpPr/>
          <p:nvPr/>
        </p:nvSpPr>
        <p:spPr>
          <a:xfrm>
            <a:off x="0" y="4965900"/>
            <a:ext cx="1285500" cy="177600"/>
          </a:xfrm>
          <a:prstGeom prst="rect">
            <a:avLst/>
          </a:prstGeom>
          <a:solidFill>
            <a:srgbClr val="DC00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3"/>
          <p:cNvSpPr/>
          <p:nvPr/>
        </p:nvSpPr>
        <p:spPr>
          <a:xfrm>
            <a:off x="1285500" y="4965900"/>
            <a:ext cx="1285500" cy="177600"/>
          </a:xfrm>
          <a:prstGeom prst="rect">
            <a:avLst/>
          </a:prstGeom>
          <a:solidFill>
            <a:srgbClr val="4AA2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2" name="Google Shape;27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83500" y="150875"/>
            <a:ext cx="753600" cy="3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3" title="My_QR_Code_1-1024.jpe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6200" y="1231100"/>
            <a:ext cx="1968750" cy="196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3"/>
          <p:cNvSpPr txBox="1"/>
          <p:nvPr/>
        </p:nvSpPr>
        <p:spPr>
          <a:xfrm>
            <a:off x="469325" y="3223925"/>
            <a:ext cx="3680100" cy="9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Scan to explore our </a:t>
            </a:r>
            <a:r>
              <a:rPr b="1" i="0" lang="en" sz="1000" u="sng" cap="none" strike="noStrike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Volunteering Calendar 2026</a:t>
            </a:r>
            <a:endParaRPr b="1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794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ato"/>
              <a:buChar char="●"/>
            </a:pPr>
            <a:r>
              <a:rPr b="0" i="0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110+ volunteering activities</a:t>
            </a:r>
            <a:endParaRPr b="0" i="0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79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ato"/>
              <a:buChar char="●"/>
            </a:pPr>
            <a:r>
              <a:rPr b="0" i="0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Multiple causes &amp; time commitments</a:t>
            </a:r>
            <a:endParaRPr b="0" i="0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79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ato"/>
              <a:buChar char="●"/>
            </a:pPr>
            <a:r>
              <a:rPr b="0" i="0" lang="en" sz="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Easy to align with employee interests &amp; CSR goals</a:t>
            </a:r>
            <a:endParaRPr b="0" i="0" sz="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5" name="Google Shape;275;p33"/>
          <p:cNvSpPr txBox="1"/>
          <p:nvPr/>
        </p:nvSpPr>
        <p:spPr>
          <a:xfrm>
            <a:off x="311700" y="445025"/>
            <a:ext cx="7344000" cy="3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Thank You</a:t>
            </a:r>
            <a:endParaRPr b="1" i="0" sz="16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6" name="Google Shape;276;p33"/>
          <p:cNvSpPr txBox="1"/>
          <p:nvPr/>
        </p:nvSpPr>
        <p:spPr>
          <a:xfrm>
            <a:off x="311700" y="771500"/>
            <a:ext cx="7771800" cy="1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We look forward to co-creating meaningful volunteering journeys with your teams.</a:t>
            </a:r>
            <a:endParaRPr b="0" i="0" sz="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77" name="Google Shape;277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71996" y="1189446"/>
            <a:ext cx="3487850" cy="2326608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3"/>
          <p:cNvSpPr txBox="1"/>
          <p:nvPr/>
        </p:nvSpPr>
        <p:spPr>
          <a:xfrm>
            <a:off x="4572000" y="3600771"/>
            <a:ext cx="3487800" cy="2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We have only one passion, the rise of a great nation!</a:t>
            </a:r>
            <a:endParaRPr b="0" i="0" sz="1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